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410" r:id="rId2"/>
    <p:sldId id="502" r:id="rId3"/>
    <p:sldId id="511" r:id="rId4"/>
    <p:sldId id="517" r:id="rId5"/>
    <p:sldId id="512" r:id="rId6"/>
    <p:sldId id="488" r:id="rId7"/>
    <p:sldId id="518" r:id="rId8"/>
    <p:sldId id="513" r:id="rId9"/>
    <p:sldId id="519" r:id="rId10"/>
    <p:sldId id="520" r:id="rId11"/>
    <p:sldId id="514" r:id="rId12"/>
    <p:sldId id="521" r:id="rId13"/>
    <p:sldId id="522" r:id="rId14"/>
    <p:sldId id="523" r:id="rId15"/>
    <p:sldId id="515" r:id="rId16"/>
    <p:sldId id="524" r:id="rId17"/>
    <p:sldId id="525" r:id="rId18"/>
    <p:sldId id="516" r:id="rId19"/>
    <p:sldId id="526" r:id="rId20"/>
    <p:sldId id="527" r:id="rId21"/>
    <p:sldId id="528" r:id="rId22"/>
    <p:sldId id="529" r:id="rId23"/>
    <p:sldId id="530" r:id="rId24"/>
    <p:sldId id="262" r:id="rId25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B38"/>
    <a:srgbClr val="FAC090"/>
    <a:srgbClr val="008000"/>
    <a:srgbClr val="0000FF"/>
    <a:srgbClr val="FF5050"/>
    <a:srgbClr val="800000"/>
    <a:srgbClr val="FF9999"/>
    <a:srgbClr val="FFCC00"/>
    <a:srgbClr val="CC33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708" y="84"/>
      </p:cViewPr>
      <p:guideLst>
        <p:guide orient="horz" pos="2160"/>
        <p:guide pos="3840"/>
        <p:guide orient="horz" pos="1620"/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1576-DA60-41D0-A56C-EA48F4402E5D}" type="datetimeFigureOut">
              <a:rPr lang="zh-CN" altLang="en-US" smtClean="0"/>
              <a:pPr/>
              <a:t>2025/4/24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D09A-CB57-4FF7-A324-BE462620C5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749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10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8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11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503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413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13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73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14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498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15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568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16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816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17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106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18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7556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19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8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93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20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921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21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435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22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01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23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93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3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549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4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37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5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5442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6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14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7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75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8245CD-7AC4-4270-A19E-9F43360ACED4}" type="datetime1">
              <a:rPr lang="zh-CN" altLang="en-US" smtClean="0">
                <a:latin typeface="Arial" charset="0"/>
              </a:rPr>
              <a:pPr eaLnBrk="1" hangingPunct="1"/>
              <a:t>2025/4/24</a:t>
            </a:fld>
            <a:endParaRPr lang="en-US" altLang="zh-CN">
              <a:latin typeface="Arial" charset="0"/>
            </a:endParaRP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9505893-9F73-4A93-8FDC-0C870B895CB1}" type="slidenum">
              <a:rPr lang="en-US" altLang="zh-CN" smtClean="0">
                <a:latin typeface="Arial" charset="0"/>
              </a:rPr>
              <a:pPr eaLnBrk="1" hangingPunct="1"/>
              <a:t>8</a:t>
            </a:fld>
            <a:endParaRPr lang="en-US" altLang="zh-CN">
              <a:latin typeface="Arial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128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ECE1222-1931-4FAC-9A84-641A9F0AB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90A64-5126-426E-97AB-DCE929CA4A45}" type="slidenum">
              <a:rPr lang="zh-CN" altLang="en-US" b="0"/>
              <a:pPr/>
              <a:t>9</a:t>
            </a:fld>
            <a:endParaRPr lang="en-US" altLang="zh-CN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489345D-3130-4714-BE4A-8745B3193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5EBB767-1C38-4EF3-855A-413365B46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audio" Target="../media/audio1.bin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bin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bin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/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0725" y="1617609"/>
            <a:ext cx="9144000" cy="3155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rgbClr val="00B0F0"/>
              </a:gs>
              <a:gs pos="100000">
                <a:srgbClr val="F3F3F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153"/>
            <a:ext cx="2080195" cy="2024008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5502524" y="2353995"/>
            <a:ext cx="3481617" cy="2357973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289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0" y="642364"/>
            <a:ext cx="7820868" cy="6889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5023"/>
            <a:ext cx="7886700" cy="457194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15350" y="6312556"/>
            <a:ext cx="43921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AFFC8D2-8F6E-4B74-A2F2-6058810E9D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5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" descr="but3_1">
            <a:hlinkClick r:id="" action="ppaction://hlinkshowjump?jump=next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6238608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9" descr="but1_1">
            <a:hlinkClick r:id="" action="ppaction://hlinkshowjump?jump=previousslide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6240195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退出">
            <a:hlinkClick r:id="" action="ppaction://hlinkshowjump?jump=endshow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1" descr="主目录">
            <a:hlinkClick r:id="" action="ppaction://hlinkshowjump?jump=firstslide" tooltip="回到主目录" highlightClick="1">
              <a:snd r:embed="rId1" name="chimes.wav"/>
            </a:hlinkClick>
            <a:hlinkHover r:id="" action="ppaction://noaction" highlightClick="1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6237020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近览页">
            <a:hlinkClick r:id="" action="ppaction://hlinkshowjump?jump=lastslideviewed" highlightClick="1">
              <a:snd r:embed="rId1" name="chimes.wav"/>
            </a:hlinkClick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237020"/>
            <a:ext cx="960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5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1" name="chimes.wav"/>
          </p:stSnd>
        </p:sndAc>
      </p:transition>
    </mc:Choice>
    <mc:Fallback xmlns="">
      <p:transition>
        <p:fade/>
        <p:sndAc>
          <p:stSnd>
            <p:snd r:embed="rId8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40F728C-9C4E-4C1A-957A-DC6B06675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80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11" Type="http://schemas.openxmlformats.org/officeDocument/2006/relationships/audio" Target="../media/audio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0" y="6726300"/>
            <a:ext cx="3886509" cy="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5232400" y="6718477"/>
            <a:ext cx="3911600" cy="0"/>
          </a:xfrm>
          <a:prstGeom prst="line">
            <a:avLst/>
          </a:prstGeom>
          <a:ln w="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3918039" y="6554831"/>
            <a:ext cx="123550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0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计算机网络管理</a:t>
            </a:r>
            <a:endParaRPr lang="zh-CN" altLang="en-US" sz="12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90639"/>
            <a:ext cx="8234371" cy="606858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chemeClr val="tx2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5000">
                <a:srgbClr val="74CFEF"/>
              </a:gs>
              <a:gs pos="100000">
                <a:schemeClr val="tx2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860"/>
          <a:stretch/>
        </p:blipFill>
        <p:spPr>
          <a:xfrm>
            <a:off x="7518509" y="12531"/>
            <a:ext cx="1640883" cy="796676"/>
          </a:xfrm>
          <a:prstGeom prst="rect">
            <a:avLst/>
          </a:prstGeom>
          <a:ln>
            <a:solidFill>
              <a:srgbClr val="1C5C85"/>
            </a:solidFill>
          </a:ln>
          <a:effectLst>
            <a:softEdge rad="241300"/>
          </a:effectLst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613954" y="92588"/>
            <a:ext cx="1757593" cy="365875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90639"/>
            <a:ext cx="206062" cy="5924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6062" y="104255"/>
            <a:ext cx="8234370" cy="68892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972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6" name="chimes.wav"/>
          </p:stSnd>
        </p:sndAc>
      </p:transition>
    </mc:Choice>
    <mc:Fallback xmlns="">
      <p:transition>
        <p:fade/>
        <p:sndAc>
          <p:stSnd>
            <p:snd r:embed="rId11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dirty="0">
          <a:solidFill>
            <a:srgbClr val="FFC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bin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563019" y="2409151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系统安全</a:t>
            </a:r>
            <a:endParaRPr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3193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组的概念与类型深度解析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601" y="659641"/>
            <a:ext cx="2264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2.3.2</a:t>
            </a:r>
            <a:r>
              <a:rPr lang="en-US" altLang="zh-CN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的类型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04937" y="1553924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483166" y="3001723"/>
            <a:ext cx="931334" cy="93133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smtClean="0"/>
              <a:t>A</a:t>
            </a:r>
            <a:endParaRPr kumimoji="1" lang="zh-CN" altLang="en-US" sz="3600" b="1" dirty="0"/>
          </a:p>
        </p:txBody>
      </p:sp>
      <p:sp>
        <p:nvSpPr>
          <p:cNvPr id="10" name="文本框 8"/>
          <p:cNvSpPr txBox="1"/>
          <p:nvPr/>
        </p:nvSpPr>
        <p:spPr>
          <a:xfrm>
            <a:off x="540184" y="1862994"/>
            <a:ext cx="3173374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本地组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是在单个计算机上创建和管理的组。它仅对该计算机上的资源具有管理和访问权限，其成员通常是该计算机上的用户账户。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856559" y="1551755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134788" y="2999554"/>
            <a:ext cx="931334" cy="9313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B</a:t>
            </a:r>
            <a:endParaRPr kumimoji="1" lang="zh-CN" altLang="en-US" sz="3600" b="1" dirty="0"/>
          </a:p>
        </p:txBody>
      </p:sp>
      <p:sp>
        <p:nvSpPr>
          <p:cNvPr id="13" name="文本框 8"/>
          <p:cNvSpPr txBox="1"/>
          <p:nvPr/>
        </p:nvSpPr>
        <p:spPr>
          <a:xfrm>
            <a:off x="5069853" y="1672499"/>
            <a:ext cx="339226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域本地组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在域环境中创建的组，主要用于控制对域内特定资源的访问。域本地组可以包含来自同一个域或其他信任域中的用户账户、全局组等。它的特点是其成员可以来自不同的域，但它所控制的资源只能是本域内的资源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04937" y="4196241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483166" y="5644040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C</a:t>
            </a:r>
            <a:endParaRPr kumimoji="1" lang="zh-CN" altLang="en-US" sz="3600" b="1" dirty="0"/>
          </a:p>
        </p:txBody>
      </p:sp>
      <p:sp>
        <p:nvSpPr>
          <p:cNvPr id="16" name="文本框 8"/>
          <p:cNvSpPr txBox="1"/>
          <p:nvPr/>
        </p:nvSpPr>
        <p:spPr>
          <a:xfrm>
            <a:off x="540184" y="4372600"/>
            <a:ext cx="3173374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全局组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也是在域环境中使用的组，它主要用于组织和管理域内的用户账户。全局组的成员只能是本域内的用户账户，但是它可以在整个域中被使用，并且可以作为其他组的成员。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56559" y="4196241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134788" y="5644040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D</a:t>
            </a:r>
            <a:endParaRPr kumimoji="1" lang="zh-CN" altLang="en-US" sz="3600" b="1" dirty="0"/>
          </a:p>
        </p:txBody>
      </p:sp>
      <p:sp>
        <p:nvSpPr>
          <p:cNvPr id="19" name="文本框 8"/>
          <p:cNvSpPr txBox="1"/>
          <p:nvPr/>
        </p:nvSpPr>
        <p:spPr>
          <a:xfrm>
            <a:off x="5191806" y="4420273"/>
            <a:ext cx="3173374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通用组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是一种在多域环境中使用的组，它可以包含来自任何信任域的用户账户、全局组等。通用组的信息会在整个森林中进行复制，因此可以在森林中的任何域中被识别和使用。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3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281818" y="2571991"/>
            <a:ext cx="5386193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2.4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组管理操作全流程演示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7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719614" cy="487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组管理操作全流程演示</a:t>
            </a:r>
          </a:p>
        </p:txBody>
      </p:sp>
      <p:cxnSp>
        <p:nvCxnSpPr>
          <p:cNvPr id="45" name="直接连接符 33"/>
          <p:cNvCxnSpPr/>
          <p:nvPr/>
        </p:nvCxnSpPr>
        <p:spPr>
          <a:xfrm>
            <a:off x="188278" y="1025569"/>
            <a:ext cx="634" cy="49260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403264" y="834162"/>
            <a:ext cx="19516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创建组</a:t>
            </a: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4402870" y="3143705"/>
            <a:ext cx="4286999" cy="28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详细操作说明：在 “新建组”对话框中。“组名”字段输入唯一名称，如“名字首字母大写”。 “描述”字段可填写相关信息。点击“创建”完成组创建，此时可选择立即添加成员或后续操作。</a:t>
            </a:r>
          </a:p>
        </p:txBody>
      </p:sp>
      <p:cxnSp>
        <p:nvCxnSpPr>
          <p:cNvPr id="48" name="直接连接符 40"/>
          <p:cNvCxnSpPr/>
          <p:nvPr/>
        </p:nvCxnSpPr>
        <p:spPr>
          <a:xfrm flipV="1">
            <a:off x="448310" y="1487234"/>
            <a:ext cx="8445169" cy="240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440" y="1361110"/>
            <a:ext cx="377825" cy="377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36"/>
          <p:cNvSpPr>
            <a:spLocks noChangeArrowheads="1"/>
          </p:cNvSpPr>
          <p:nvPr/>
        </p:nvSpPr>
        <p:spPr bwMode="auto">
          <a:xfrm>
            <a:off x="400029" y="1747347"/>
            <a:ext cx="8541729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操作路径：依次点击“开始”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管理工具”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计算机管理”。展开“本地用户和组”，右击“组”，选择“新建组”。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36" y="2976140"/>
            <a:ext cx="367011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732140" cy="487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组管理操作全流程演示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cxnSp>
        <p:nvCxnSpPr>
          <p:cNvPr id="45" name="直接连接符 33"/>
          <p:cNvCxnSpPr/>
          <p:nvPr/>
        </p:nvCxnSpPr>
        <p:spPr>
          <a:xfrm>
            <a:off x="188278" y="1025569"/>
            <a:ext cx="634" cy="49260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403264" y="834162"/>
            <a:ext cx="314160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添加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用户到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5104287" y="3153989"/>
            <a:ext cx="3563724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详细操作说明：在弹出的“选择用户或组”对话框中，通过搜索或浏览方式选择要添加的用户，点击“确定”将用户添加到组中。</a:t>
            </a:r>
          </a:p>
        </p:txBody>
      </p:sp>
      <p:cxnSp>
        <p:nvCxnSpPr>
          <p:cNvPr id="48" name="直接连接符 40"/>
          <p:cNvCxnSpPr/>
          <p:nvPr/>
        </p:nvCxnSpPr>
        <p:spPr>
          <a:xfrm flipV="1">
            <a:off x="448310" y="1487234"/>
            <a:ext cx="8445169" cy="240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440" y="1361110"/>
            <a:ext cx="377825" cy="377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36"/>
          <p:cNvSpPr>
            <a:spLocks noChangeArrowheads="1"/>
          </p:cNvSpPr>
          <p:nvPr/>
        </p:nvSpPr>
        <p:spPr bwMode="auto">
          <a:xfrm>
            <a:off x="400029" y="1747347"/>
            <a:ext cx="8541729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操作路径：右击目标组，选择“属性”。在组属性对话框中，点击“添加”按钮。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29" y="3040764"/>
            <a:ext cx="4493141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782090" cy="487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组管理操作全流程演示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cxnSp>
        <p:nvCxnSpPr>
          <p:cNvPr id="45" name="直接连接符 33"/>
          <p:cNvCxnSpPr/>
          <p:nvPr/>
        </p:nvCxnSpPr>
        <p:spPr>
          <a:xfrm>
            <a:off x="188278" y="1025569"/>
            <a:ext cx="634" cy="49260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403264" y="834162"/>
            <a:ext cx="344222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2.4.3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从组中移除用户</a:t>
            </a: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4160312" y="2999087"/>
            <a:ext cx="385999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详细操作说明：系统提示确认移除操作，点击“是”，用户将从组中移除，失去该组赋予的相关权限。</a:t>
            </a:r>
          </a:p>
        </p:txBody>
      </p:sp>
      <p:cxnSp>
        <p:nvCxnSpPr>
          <p:cNvPr id="48" name="直接连接符 40"/>
          <p:cNvCxnSpPr/>
          <p:nvPr/>
        </p:nvCxnSpPr>
        <p:spPr>
          <a:xfrm flipV="1">
            <a:off x="448310" y="1487234"/>
            <a:ext cx="8445169" cy="240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440" y="1361110"/>
            <a:ext cx="377825" cy="377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矩形 36"/>
          <p:cNvSpPr>
            <a:spLocks noChangeArrowheads="1"/>
          </p:cNvSpPr>
          <p:nvPr/>
        </p:nvSpPr>
        <p:spPr bwMode="auto">
          <a:xfrm>
            <a:off x="400029" y="1747347"/>
            <a:ext cx="85417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操作路径：右击目标组，选择“属性”。在组属性对话框的成员列表中，选择要移除的用户，点击“删除”按钮。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0" y="2771422"/>
            <a:ext cx="3645724" cy="37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181611" y="2509360"/>
            <a:ext cx="5849655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2.5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组策略概述与重要性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3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444041" cy="487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组策略概述与重要性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1600" y="659641"/>
            <a:ext cx="311610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2.5.1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1600" y="1728061"/>
            <a:ext cx="7731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Windows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2003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Server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一项功能，允许管理员集中管理用户和计算机配置。它由一系列规则和设置组成，可应用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Active Directory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域中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的用户或计算机，也可应用于本地计算机。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AC9AC-F306-4D19-BAF2-11E2D32B33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0" r="77826" b="30233"/>
          <a:stretch/>
        </p:blipFill>
        <p:spPr>
          <a:xfrm>
            <a:off x="0" y="3210868"/>
            <a:ext cx="1728198" cy="3647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4AE1A4-FFA6-460D-966A-D2E335F5A9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 t="11686" r="21460" b="66621"/>
          <a:stretch/>
        </p:blipFill>
        <p:spPr>
          <a:xfrm>
            <a:off x="6473765" y="5034434"/>
            <a:ext cx="2670235" cy="16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3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444041" cy="487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组策略概述与重要性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36046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2.5.2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重要性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1599" y="1728061"/>
            <a:ext cx="790104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标准化：确保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组织内所有用户和计算机遵循统一配置标准，如统一桌面背景、开始菜单布局，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提升形象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与管理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规范性。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安全强化：管理员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可利用组策略强制实施安全设置，如密码复杂性要求、账户锁定策略、软件限制策略，降低安全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风险。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部署效率：通过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组策略可批量部署软件、配置网络设置、管理用户配置文件，无需逐台计算机手动配置，节省大量时间与人力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成本。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4AE1A4-FFA6-460D-966A-D2E335F5A9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6" t="11686" r="21460" b="66621"/>
          <a:stretch/>
        </p:blipFill>
        <p:spPr>
          <a:xfrm>
            <a:off x="6473765" y="5034434"/>
            <a:ext cx="2670235" cy="16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311410" y="2521886"/>
            <a:ext cx="5293971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2.6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组策略的基本配置与实例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8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9456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组策略的基本配置与实例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38426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的基本配置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44E73-073B-4817-9735-B0EC4E78346C}"/>
              </a:ext>
            </a:extLst>
          </p:cNvPr>
          <p:cNvSpPr txBox="1"/>
          <p:nvPr/>
        </p:nvSpPr>
        <p:spPr>
          <a:xfrm>
            <a:off x="494417" y="1510761"/>
            <a:ext cx="156485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计算机配置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DB4A9-EF71-4223-9F8E-199F2F4DD046}"/>
              </a:ext>
            </a:extLst>
          </p:cNvPr>
          <p:cNvSpPr txBox="1"/>
          <p:nvPr/>
        </p:nvSpPr>
        <p:spPr>
          <a:xfrm>
            <a:off x="494417" y="2011015"/>
            <a:ext cx="8048333" cy="584775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计算机配置包括所有与计算机相关的策略设置，它们用来指定操作系统行为、桌面行为、安全设置、计算机开机与关机脚本、指定的计算机应用选项以及应用设置。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A79A10-4F85-4034-AF2F-26DF1951FF3A}"/>
              </a:ext>
            </a:extLst>
          </p:cNvPr>
          <p:cNvSpPr txBox="1"/>
          <p:nvPr/>
        </p:nvSpPr>
        <p:spPr>
          <a:xfrm>
            <a:off x="494417" y="2803208"/>
            <a:ext cx="135806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F17B5D-9E92-45A0-8137-2EB05F984CCB}"/>
              </a:ext>
            </a:extLst>
          </p:cNvPr>
          <p:cNvSpPr txBox="1"/>
          <p:nvPr/>
        </p:nvSpPr>
        <p:spPr>
          <a:xfrm>
            <a:off x="494417" y="3304788"/>
            <a:ext cx="8019756" cy="83099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用户配置包括所有与用户相关的策略设置，它们用来指定操作系统行为、桌面设置、安全设置、指定和发布的应用选项、应用设置、文件夹重定向选项、用户登录与注销脚本等。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792B14-3AD4-4736-BF1B-44B287FD7CC8}"/>
              </a:ext>
            </a:extLst>
          </p:cNvPr>
          <p:cNvSpPr txBox="1"/>
          <p:nvPr/>
        </p:nvSpPr>
        <p:spPr>
          <a:xfrm>
            <a:off x="494417" y="4360367"/>
            <a:ext cx="197842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组策略插件扩展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0ED468-F44B-41C7-9E1B-4857E390DA36}"/>
              </a:ext>
            </a:extLst>
          </p:cNvPr>
          <p:cNvSpPr txBox="1"/>
          <p:nvPr/>
        </p:nvSpPr>
        <p:spPr>
          <a:xfrm>
            <a:off x="494417" y="4844783"/>
            <a:ext cx="8019756" cy="1323439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）软件设置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Windows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账户策略、本地策略、事件日志、受限组、系统服务、注册表、文件系统、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安全策略、公钥策略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）管理模板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80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8" grpId="0"/>
      <p:bldP spid="9" grpId="0" animBg="1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1710911" cy="487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目录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08" y="3966664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kumimoji="1"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/>
              </a:rPr>
              <a:t>CONTENTS</a:t>
            </a:r>
            <a:endParaRPr kumimoji="1"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813" y="229731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kumimoji="1" lang="zh-CN" altLang="en-US" sz="8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kumimoji="1" lang="zh-CN" altLang="en-US" sz="8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86134" y="1216590"/>
            <a:ext cx="223651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用户和组设置基础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91198" y="1102290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1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86134" y="2106908"/>
            <a:ext cx="3518912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创建与管理用户账户详细步骤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91198" y="1987493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2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86134" y="3020593"/>
            <a:ext cx="2492990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组策略概述和</a:t>
            </a:r>
            <a:r>
              <a:rPr kumimoji="1" lang="zh-CN" altLang="en-US" sz="2000" b="1" kern="0" dirty="0" smtClean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重要性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691198" y="2900685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3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86134" y="3905794"/>
            <a:ext cx="274947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组管理操作全流程演示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91198" y="3785886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4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86134" y="4761962"/>
            <a:ext cx="300595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组的概念与类型深度解析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691198" y="4642054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5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86134" y="5675647"/>
            <a:ext cx="300595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defTabSz="608965"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组策略的基本配置与实例</a:t>
            </a:r>
            <a:endParaRPr kumimoji="1" lang="zh-CN" altLang="en-US" sz="2000" b="1" kern="0" dirty="0" smtClean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691198" y="5555248"/>
            <a:ext cx="639372" cy="62926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6</a:t>
            </a:r>
            <a:endParaRPr kumimoji="1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7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9456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组策略的基本配置与实例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47194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的基本配置实例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44E73-073B-4817-9735-B0EC4E78346C}"/>
              </a:ext>
            </a:extLst>
          </p:cNvPr>
          <p:cNvSpPr txBox="1"/>
          <p:nvPr/>
        </p:nvSpPr>
        <p:spPr>
          <a:xfrm>
            <a:off x="494416" y="1510761"/>
            <a:ext cx="232393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禁止更改显示属性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DB4A9-EF71-4223-9F8E-199F2F4DD046}"/>
              </a:ext>
            </a:extLst>
          </p:cNvPr>
          <p:cNvSpPr txBox="1"/>
          <p:nvPr/>
        </p:nvSpPr>
        <p:spPr>
          <a:xfrm>
            <a:off x="494417" y="2011015"/>
            <a:ext cx="8048333" cy="1077218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组策略编辑器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中，展开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管理模板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项，可根据需要启用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隐藏桌面选项卡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隐藏主题选项卡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隐藏保护程序选项卡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隐藏设置选项卡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等策略，来隐藏相关属性的选项卡，用户将无法再对桌面属性进行更改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6" y="3200689"/>
            <a:ext cx="6687892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9456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组策略的基本配置与实例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47194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的基本配置实例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44E73-073B-4817-9735-B0EC4E78346C}"/>
              </a:ext>
            </a:extLst>
          </p:cNvPr>
          <p:cNvSpPr txBox="1"/>
          <p:nvPr/>
        </p:nvSpPr>
        <p:spPr>
          <a:xfrm>
            <a:off x="494416" y="1510761"/>
            <a:ext cx="232393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禁用注册表编辑器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DB4A9-EF71-4223-9F8E-199F2F4DD046}"/>
              </a:ext>
            </a:extLst>
          </p:cNvPr>
          <p:cNvSpPr txBox="1"/>
          <p:nvPr/>
        </p:nvSpPr>
        <p:spPr>
          <a:xfrm>
            <a:off x="494417" y="2011015"/>
            <a:ext cx="8048333" cy="584775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组策略编辑器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中，展开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管理模板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项，启用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阻止访问注册表编辑工具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策略，禁止用户启动注册表编辑器。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6" y="2710438"/>
            <a:ext cx="6407425" cy="37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9456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组策略的基本配置与实例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47194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的基本配置实例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44E73-073B-4817-9735-B0EC4E78346C}"/>
              </a:ext>
            </a:extLst>
          </p:cNvPr>
          <p:cNvSpPr txBox="1"/>
          <p:nvPr/>
        </p:nvSpPr>
        <p:spPr>
          <a:xfrm>
            <a:off x="494416" y="1510761"/>
            <a:ext cx="27122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禁止访问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控制面板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DB4A9-EF71-4223-9F8E-199F2F4DD046}"/>
              </a:ext>
            </a:extLst>
          </p:cNvPr>
          <p:cNvSpPr txBox="1"/>
          <p:nvPr/>
        </p:nvSpPr>
        <p:spPr>
          <a:xfrm>
            <a:off x="494417" y="2011015"/>
            <a:ext cx="8048333" cy="830997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组策略编辑器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中，展开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管理模板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项，启用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禁止访问控制面板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策略。此后用户不能使用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Control.exe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，“开始”菜单和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资源管理器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中将删除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控制面板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6" y="2954468"/>
            <a:ext cx="6706181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94562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组策略的基本配置与实例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599" y="659641"/>
            <a:ext cx="47194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策略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的基本配置实例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44E73-073B-4817-9735-B0EC4E78346C}"/>
              </a:ext>
            </a:extLst>
          </p:cNvPr>
          <p:cNvSpPr txBox="1"/>
          <p:nvPr/>
        </p:nvSpPr>
        <p:spPr>
          <a:xfrm>
            <a:off x="494416" y="1510761"/>
            <a:ext cx="27122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删除程序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CDB4A9-EF71-4223-9F8E-199F2F4DD046}"/>
              </a:ext>
            </a:extLst>
          </p:cNvPr>
          <p:cNvSpPr txBox="1"/>
          <p:nvPr/>
        </p:nvSpPr>
        <p:spPr>
          <a:xfrm>
            <a:off x="494417" y="2011015"/>
            <a:ext cx="8048333" cy="584775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组策略编辑器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中，展开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管理模板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】-【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添加或删除程序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项，启用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删除“添加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删除程序”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策略，用户将无法运行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删除程序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6" y="2747487"/>
            <a:ext cx="6858594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6000752" y="4818743"/>
            <a:ext cx="3143249" cy="240392"/>
          </a:xfrm>
          <a:custGeom>
            <a:avLst/>
            <a:gdLst>
              <a:gd name="connsiteX0" fmla="*/ 240393 w 4190999"/>
              <a:gd name="connsiteY0" fmla="*/ 0 h 240392"/>
              <a:gd name="connsiteX1" fmla="*/ 4190999 w 4190999"/>
              <a:gd name="connsiteY1" fmla="*/ 0 h 240392"/>
              <a:gd name="connsiteX2" fmla="*/ 4190999 w 4190999"/>
              <a:gd name="connsiteY2" fmla="*/ 240392 h 240392"/>
              <a:gd name="connsiteX3" fmla="*/ 240393 w 4190999"/>
              <a:gd name="connsiteY3" fmla="*/ 240392 h 240392"/>
              <a:gd name="connsiteX4" fmla="*/ 0 w 4190999"/>
              <a:gd name="connsiteY4" fmla="*/ 0 h 240392"/>
              <a:gd name="connsiteX5" fmla="*/ 240392 w 4190999"/>
              <a:gd name="connsiteY5" fmla="*/ 0 h 240392"/>
              <a:gd name="connsiteX6" fmla="*/ 240392 w 4190999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999" h="240392">
                <a:moveTo>
                  <a:pt x="240393" y="0"/>
                </a:moveTo>
                <a:lnTo>
                  <a:pt x="4190999" y="0"/>
                </a:lnTo>
                <a:lnTo>
                  <a:pt x="4190999" y="240392"/>
                </a:lnTo>
                <a:lnTo>
                  <a:pt x="240393" y="240392"/>
                </a:lnTo>
                <a:close/>
                <a:moveTo>
                  <a:pt x="0" y="0"/>
                </a:moveTo>
                <a:lnTo>
                  <a:pt x="240392" y="0"/>
                </a:lnTo>
                <a:lnTo>
                  <a:pt x="240392" y="240392"/>
                </a:lnTo>
                <a:close/>
              </a:path>
            </a:pathLst>
          </a:custGeom>
          <a:solidFill>
            <a:srgbClr val="96C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" y="4818743"/>
            <a:ext cx="6181045" cy="240392"/>
          </a:xfrm>
          <a:custGeom>
            <a:avLst/>
            <a:gdLst>
              <a:gd name="connsiteX0" fmla="*/ 8001001 w 8241393"/>
              <a:gd name="connsiteY0" fmla="*/ 0 h 240392"/>
              <a:gd name="connsiteX1" fmla="*/ 8241393 w 8241393"/>
              <a:gd name="connsiteY1" fmla="*/ 240392 h 240392"/>
              <a:gd name="connsiteX2" fmla="*/ 8001001 w 8241393"/>
              <a:gd name="connsiteY2" fmla="*/ 240392 h 240392"/>
              <a:gd name="connsiteX3" fmla="*/ 0 w 8241393"/>
              <a:gd name="connsiteY3" fmla="*/ 0 h 240392"/>
              <a:gd name="connsiteX4" fmla="*/ 8001000 w 8241393"/>
              <a:gd name="connsiteY4" fmla="*/ 0 h 240392"/>
              <a:gd name="connsiteX5" fmla="*/ 8001000 w 8241393"/>
              <a:gd name="connsiteY5" fmla="*/ 240392 h 240392"/>
              <a:gd name="connsiteX6" fmla="*/ 0 w 8241393"/>
              <a:gd name="connsiteY6" fmla="*/ 240392 h 24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1393" h="240392">
                <a:moveTo>
                  <a:pt x="8001001" y="0"/>
                </a:moveTo>
                <a:lnTo>
                  <a:pt x="8241393" y="240392"/>
                </a:lnTo>
                <a:lnTo>
                  <a:pt x="8001001" y="240392"/>
                </a:lnTo>
                <a:close/>
                <a:moveTo>
                  <a:pt x="0" y="0"/>
                </a:moveTo>
                <a:lnTo>
                  <a:pt x="8001000" y="0"/>
                </a:lnTo>
                <a:lnTo>
                  <a:pt x="8001000" y="240392"/>
                </a:lnTo>
                <a:lnTo>
                  <a:pt x="0" y="24039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09646" y="2419817"/>
            <a:ext cx="23903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 w="17780" cmpd="sng">
                  <a:solidFill>
                    <a:srgbClr val="6699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rPr>
              <a:t>谢谢</a:t>
            </a:r>
            <a:endParaRPr kumimoji="0" lang="zh-CN" altLang="en-US" sz="8000" b="1" i="0" u="none" strike="noStrike" kern="1200" cap="none" spc="600" normalizeH="0" baseline="0" noProof="0" dirty="0">
              <a:ln w="17780" cmpd="sng">
                <a:solidFill>
                  <a:srgbClr val="6699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85" y="615681"/>
            <a:ext cx="3859102" cy="524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0572" y="4709016"/>
            <a:ext cx="174360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2" name="chimes.wav"/>
          </p:stSnd>
        </p:sndAc>
      </p:transition>
    </mc:Choice>
    <mc:Fallback xmlns="">
      <p:transition>
        <p:fade/>
        <p:sndAc>
          <p:stSnd>
            <p:snd r:embed="rId5" name="chimes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672582" y="2409151"/>
            <a:ext cx="6321287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2.1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用户和组设置基础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2817740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用户和组设置基础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1600" y="659641"/>
            <a:ext cx="450649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用户和组的定义</a:t>
            </a:r>
          </a:p>
        </p:txBody>
      </p:sp>
      <p:grpSp>
        <p:nvGrpSpPr>
          <p:cNvPr id="31" name="组 58"/>
          <p:cNvGrpSpPr/>
          <p:nvPr/>
        </p:nvGrpSpPr>
        <p:grpSpPr>
          <a:xfrm>
            <a:off x="351346" y="1817538"/>
            <a:ext cx="3898111" cy="1704425"/>
            <a:chOff x="1713834" y="1499661"/>
            <a:chExt cx="3898111" cy="1704425"/>
          </a:xfrm>
        </p:grpSpPr>
        <p:sp>
          <p:nvSpPr>
            <p:cNvPr id="32" name="矩形 31"/>
            <p:cNvSpPr/>
            <p:nvPr/>
          </p:nvSpPr>
          <p:spPr>
            <a:xfrm>
              <a:off x="1713834" y="1499661"/>
              <a:ext cx="3898111" cy="1704425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AACED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13834" y="1499661"/>
              <a:ext cx="1007038" cy="1704425"/>
            </a:xfrm>
            <a:prstGeom prst="rect">
              <a:avLst/>
            </a:prstGeom>
            <a:solidFill>
              <a:srgbClr val="AACED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475802" y="1907194"/>
            <a:ext cx="2615178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  <a:ea typeface="微软雅黑" panose="020B0503020204020204" charset="-122"/>
              </a:rPr>
              <a:t>系统中的个体身份标识，拥有唯一的凭证（用户名与密码）以访问系统资源。</a:t>
            </a:r>
            <a:endParaRPr lang="zh-CN" alt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021289" y="3263241"/>
            <a:ext cx="445028" cy="445028"/>
          </a:xfrm>
          <a:prstGeom prst="ellipse">
            <a:avLst/>
          </a:prstGeom>
          <a:solidFill>
            <a:srgbClr val="AACE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3421" y="2008030"/>
            <a:ext cx="94288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765"/>
            <a:r>
              <a:rPr kumimoji="1" lang="en-US" altLang="zh-CN" sz="8000" b="1" dirty="0" smtClean="0">
                <a:solidFill>
                  <a:srgbClr val="FFFFFF"/>
                </a:solidFill>
                <a:latin typeface="Century Gothic"/>
              </a:rPr>
              <a:t>A</a:t>
            </a:r>
            <a:endParaRPr kumimoji="1" lang="zh-CN" altLang="en-US" sz="8000" b="1" dirty="0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38" name="组 59"/>
          <p:cNvGrpSpPr/>
          <p:nvPr/>
        </p:nvGrpSpPr>
        <p:grpSpPr>
          <a:xfrm>
            <a:off x="4833099" y="1817538"/>
            <a:ext cx="3898111" cy="1704425"/>
            <a:chOff x="6195587" y="1499661"/>
            <a:chExt cx="3898111" cy="1704425"/>
          </a:xfrm>
        </p:grpSpPr>
        <p:sp>
          <p:nvSpPr>
            <p:cNvPr id="39" name="矩形 38"/>
            <p:cNvSpPr/>
            <p:nvPr/>
          </p:nvSpPr>
          <p:spPr>
            <a:xfrm flipH="1">
              <a:off x="6195587" y="1499661"/>
              <a:ext cx="3898111" cy="1704425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FAA0A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flipH="1">
              <a:off x="9086660" y="1499661"/>
              <a:ext cx="1007038" cy="1704425"/>
            </a:xfrm>
            <a:prstGeom prst="rect">
              <a:avLst/>
            </a:prstGeom>
            <a:solidFill>
              <a:srgbClr val="FAA0A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 flipH="1">
            <a:off x="4951248" y="1885668"/>
            <a:ext cx="2809675" cy="1660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  <a:ea typeface="微软雅黑" panose="020B0503020204020204" charset="-122"/>
              </a:rPr>
              <a:t>用户集合，用于简化用户权限管理。通过向组分配权限，组内所有用户自动继承该权限，避免对每个用户逐一设置。</a:t>
            </a:r>
            <a:endParaRPr lang="en-US" altLang="zh-CN" sz="1600" b="1" dirty="0">
              <a:solidFill>
                <a:srgbClr val="000000">
                  <a:lumMod val="75000"/>
                  <a:lumOff val="25000"/>
                </a:srgbClr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43" name="椭圆 42"/>
          <p:cNvSpPr/>
          <p:nvPr/>
        </p:nvSpPr>
        <p:spPr>
          <a:xfrm flipH="1">
            <a:off x="4589489" y="3263241"/>
            <a:ext cx="445026" cy="445028"/>
          </a:xfrm>
          <a:prstGeom prst="ellipse">
            <a:avLst/>
          </a:prstGeom>
          <a:solidFill>
            <a:srgbClr val="FAA0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 flipH="1">
            <a:off x="7838002" y="2008030"/>
            <a:ext cx="77938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765"/>
            <a:r>
              <a:rPr kumimoji="1" lang="en-US" altLang="zh-CN" sz="8000" b="1" dirty="0" smtClean="0">
                <a:solidFill>
                  <a:srgbClr val="FFFFFF"/>
                </a:solidFill>
                <a:latin typeface="Century Gothic"/>
              </a:rPr>
              <a:t>B</a:t>
            </a:r>
            <a:endParaRPr kumimoji="1" lang="zh-CN" altLang="en-US" sz="8000" b="1" dirty="0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45" name="组 48"/>
          <p:cNvGrpSpPr/>
          <p:nvPr/>
        </p:nvGrpSpPr>
        <p:grpSpPr>
          <a:xfrm flipV="1">
            <a:off x="351346" y="4030852"/>
            <a:ext cx="3898111" cy="1704425"/>
            <a:chOff x="815671" y="1618373"/>
            <a:chExt cx="4154756" cy="1743090"/>
          </a:xfrm>
        </p:grpSpPr>
        <p:sp>
          <p:nvSpPr>
            <p:cNvPr id="46" name="矩形 45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9F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rgbClr val="009FB8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310993" y="4111646"/>
            <a:ext cx="294970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  <a:ea typeface="微软雅黑" panose="020B0503020204020204" charset="-122"/>
              </a:rPr>
              <a:t>合理的用户和组管理可有效控制对系统资源的访问，明确谁能访问什么，防止未经授权的访问，保护敏感数据。</a:t>
            </a:r>
            <a:endParaRPr lang="zh-CN" alt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50" name="椭圆 49"/>
          <p:cNvSpPr/>
          <p:nvPr/>
        </p:nvSpPr>
        <p:spPr>
          <a:xfrm flipV="1">
            <a:off x="4021289" y="3808339"/>
            <a:ext cx="445028" cy="445026"/>
          </a:xfrm>
          <a:prstGeom prst="ellipse">
            <a:avLst/>
          </a:prstGeom>
          <a:solidFill>
            <a:srgbClr val="009F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2582" y="4221346"/>
            <a:ext cx="9845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765"/>
            <a:r>
              <a:rPr kumimoji="1" lang="en-US" altLang="zh-CN" sz="8000" b="1" dirty="0" smtClean="0">
                <a:solidFill>
                  <a:srgbClr val="FFFFFF"/>
                </a:solidFill>
                <a:latin typeface="Century Gothic"/>
              </a:rPr>
              <a:t>C</a:t>
            </a:r>
            <a:endParaRPr kumimoji="1" lang="zh-CN" altLang="en-US" sz="8000" b="1" dirty="0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52" name="组 40"/>
          <p:cNvGrpSpPr/>
          <p:nvPr/>
        </p:nvGrpSpPr>
        <p:grpSpPr>
          <a:xfrm flipH="1" flipV="1">
            <a:off x="4833099" y="4030852"/>
            <a:ext cx="3898111" cy="1704425"/>
            <a:chOff x="815671" y="1618373"/>
            <a:chExt cx="4154756" cy="1743090"/>
          </a:xfrm>
        </p:grpSpPr>
        <p:sp>
          <p:nvSpPr>
            <p:cNvPr id="53" name="矩形 52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F5E5E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rgbClr val="F5E5E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 flipH="1">
            <a:off x="4975282" y="4111646"/>
            <a:ext cx="286271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/>
                <a:ea typeface="微软雅黑" panose="020B0503020204020204" charset="-122"/>
              </a:rPr>
              <a:t>管理大量用户的权限任务艰巨，利用组可高效管理具有相似访问需求的用户群体。</a:t>
            </a:r>
          </a:p>
        </p:txBody>
      </p:sp>
      <p:sp>
        <p:nvSpPr>
          <p:cNvPr id="57" name="椭圆 56"/>
          <p:cNvSpPr/>
          <p:nvPr/>
        </p:nvSpPr>
        <p:spPr>
          <a:xfrm flipH="1" flipV="1">
            <a:off x="4589489" y="3783901"/>
            <a:ext cx="445026" cy="445026"/>
          </a:xfrm>
          <a:prstGeom prst="ellipse">
            <a:avLst/>
          </a:prstGeom>
          <a:solidFill>
            <a:srgbClr val="F5E5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 flipH="1">
            <a:off x="7776287" y="4221346"/>
            <a:ext cx="9028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765"/>
            <a:r>
              <a:rPr kumimoji="1" lang="en-US" altLang="zh-CN" sz="8000" b="1" dirty="0" smtClean="0">
                <a:solidFill>
                  <a:srgbClr val="FFFFFF"/>
                </a:solidFill>
                <a:latin typeface="Century Gothic"/>
              </a:rPr>
              <a:t>D</a:t>
            </a:r>
            <a:endParaRPr kumimoji="1" lang="zh-CN" altLang="en-US" sz="8000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4391518" y="3356189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rgbClr val="AACE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右箭头 59"/>
          <p:cNvSpPr/>
          <p:nvPr/>
        </p:nvSpPr>
        <p:spPr>
          <a:xfrm rot="5400000">
            <a:off x="4609223" y="3712414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rgbClr val="FAA0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右箭头 60"/>
          <p:cNvSpPr/>
          <p:nvPr/>
        </p:nvSpPr>
        <p:spPr>
          <a:xfrm rot="10800000">
            <a:off x="4238441" y="3896813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rgbClr val="F5E5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4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156559" y="2534412"/>
            <a:ext cx="5838500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2.2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创建与管理用户账户详细步骤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7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4621488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创建与管理用户账户详细步骤</a:t>
            </a:r>
          </a:p>
        </p:txBody>
      </p:sp>
      <p:cxnSp>
        <p:nvCxnSpPr>
          <p:cNvPr id="45" name="直接连接符 33"/>
          <p:cNvCxnSpPr/>
          <p:nvPr/>
        </p:nvCxnSpPr>
        <p:spPr>
          <a:xfrm flipH="1">
            <a:off x="175364" y="1025569"/>
            <a:ext cx="12914" cy="53264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403265" y="834162"/>
            <a:ext cx="3594353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创建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用户账户</a:t>
            </a: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4087685" y="2354184"/>
            <a:ext cx="497980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详细操作说明：在弹出的“新用户”对话框中。“用户名”字段输入唯一名称，如“名字首字母缩写”。“密码”和“确认密码”字段输入强密码，建议长度不少于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位，包含大小写字母、数字以及特殊字符。“描述”字段可填写用户相关信息，便于识别管理。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8" name="直接连接符 40"/>
          <p:cNvCxnSpPr/>
          <p:nvPr/>
        </p:nvCxnSpPr>
        <p:spPr>
          <a:xfrm flipV="1">
            <a:off x="448310" y="1487234"/>
            <a:ext cx="8445169" cy="240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440" y="1361110"/>
            <a:ext cx="377825" cy="377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6" y="2503388"/>
            <a:ext cx="3639058" cy="339618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86" y="4293176"/>
            <a:ext cx="4805793" cy="2058868"/>
          </a:xfrm>
          <a:prstGeom prst="rect">
            <a:avLst/>
          </a:prstGeom>
        </p:spPr>
      </p:pic>
      <p:sp>
        <p:nvSpPr>
          <p:cNvPr id="52" name="矩形 36"/>
          <p:cNvSpPr>
            <a:spLocks noChangeArrowheads="1"/>
          </p:cNvSpPr>
          <p:nvPr/>
        </p:nvSpPr>
        <p:spPr bwMode="auto">
          <a:xfrm>
            <a:off x="351750" y="1612926"/>
            <a:ext cx="85417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操作路径：依次点击“开始”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“管理工具”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“计算机管理”。在“计算机管理”窗口中，展开“本地用户和组”，右击“用户”，选择“新用户”。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72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4621488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创建与管理用户账户详细步骤</a:t>
            </a:r>
          </a:p>
        </p:txBody>
      </p:sp>
      <p:cxnSp>
        <p:nvCxnSpPr>
          <p:cNvPr id="45" name="直接连接符 33"/>
          <p:cNvCxnSpPr/>
          <p:nvPr/>
        </p:nvCxnSpPr>
        <p:spPr>
          <a:xfrm>
            <a:off x="188278" y="1025569"/>
            <a:ext cx="634" cy="49260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403265" y="834162"/>
            <a:ext cx="4632198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2.2.2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管理用户账户</a:t>
            </a: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-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更改密码</a:t>
            </a: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4509918" y="3040764"/>
            <a:ext cx="4286999" cy="188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详细操作说明：系统会提示此操作将更改用户密码，点击“继续”后，在弹出的对话框中输入新密码并确认，新密码设置应确保安全性。</a:t>
            </a:r>
          </a:p>
        </p:txBody>
      </p:sp>
      <p:cxnSp>
        <p:nvCxnSpPr>
          <p:cNvPr id="48" name="直接连接符 40"/>
          <p:cNvCxnSpPr/>
          <p:nvPr/>
        </p:nvCxnSpPr>
        <p:spPr>
          <a:xfrm flipV="1">
            <a:off x="448310" y="1487234"/>
            <a:ext cx="8445169" cy="240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440" y="1361110"/>
            <a:ext cx="377825" cy="3778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36"/>
          <p:cNvSpPr>
            <a:spLocks noChangeArrowheads="1"/>
          </p:cNvSpPr>
          <p:nvPr/>
        </p:nvSpPr>
        <p:spPr bwMode="auto">
          <a:xfrm>
            <a:off x="400029" y="1747347"/>
            <a:ext cx="8541729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操作路径：在“计算机管理”的“用户”文件夹中，右击目标用户账户，选择“设置密码”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9" y="2944713"/>
            <a:ext cx="3898772" cy="26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106455" y="2534412"/>
            <a:ext cx="5926181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2.3 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组的概念与类型深度解析</a:t>
            </a:r>
            <a:endParaRPr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15950"/>
            <a:ext cx="385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4708525"/>
            <a:ext cx="1743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7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  <p:sndAc>
          <p:stSnd>
            <p:snd r:embed="rId3" name="chimes.wav"/>
          </p:stSnd>
        </p:sndAc>
      </p:transition>
    </mc:Choice>
    <mc:Fallback xmlns="">
      <p:transition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>
            <a:extLst>
              <a:ext uri="{FF2B5EF4-FFF2-40B4-BE49-F238E27FC236}">
                <a16:creationId xmlns:a16="http://schemas.microsoft.com/office/drawing/2014/main" id="{B2B7BD80-D40F-426B-BC60-2678FDCB85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3663" y="172278"/>
            <a:ext cx="3656984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/>
              </a:rPr>
              <a:t>组的概念与类型深度解析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600" y="659641"/>
            <a:ext cx="26025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2.3.1 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</a:t>
            </a: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概念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1600" y="1493973"/>
            <a:ext cx="7587896" cy="1949972"/>
          </a:xfrm>
          <a:prstGeom prst="roundRect">
            <a:avLst>
              <a:gd name="adj" fmla="val 4575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713829" y="2899983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4057" y="1623043"/>
            <a:ext cx="69873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定义：组是一种集合，它将具有相似属性或需要进行相同管理操作的对象组合在一起。这些对象可以是用户账户、计算机账户、打印机等各种资源。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91600" y="4103296"/>
            <a:ext cx="7587896" cy="1822507"/>
          </a:xfrm>
          <a:prstGeom prst="roundRect">
            <a:avLst>
              <a:gd name="adj" fmla="val 4575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713829" y="5460136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1878" y="4226378"/>
            <a:ext cx="69873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简化管理：通过将多个对象归为一组，可以对组进行统一的管理操作，而无需逐个对每个对象进行设置。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提高安全性：可以根据组的属性和需求来设置访问控制和安全策略。</a:t>
            </a:r>
          </a:p>
        </p:txBody>
      </p:sp>
    </p:spTree>
    <p:extLst>
      <p:ext uri="{BB962C8B-B14F-4D97-AF65-F5344CB8AC3E}">
        <p14:creationId xmlns:p14="http://schemas.microsoft.com/office/powerpoint/2010/main" val="337233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9517</TotalTime>
  <Words>1560</Words>
  <Application>Microsoft Office PowerPoint</Application>
  <PresentationFormat>全屏显示(4:3)</PresentationFormat>
  <Paragraphs>135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仿宋</vt:lpstr>
      <vt:lpstr>华文楷体</vt:lpstr>
      <vt:lpstr>华文隶书</vt:lpstr>
      <vt:lpstr>楷体_GB2312</vt:lpstr>
      <vt:lpstr>宋体</vt:lpstr>
      <vt:lpstr>微软雅黑</vt:lpstr>
      <vt:lpstr>Arial</vt:lpstr>
      <vt:lpstr>Calibri</vt:lpstr>
      <vt:lpstr>Century Gothic</vt:lpstr>
      <vt:lpstr>Tahoma</vt:lpstr>
      <vt:lpstr>Wingdings</vt:lpstr>
      <vt:lpstr>Office 主题</vt:lpstr>
      <vt:lpstr>系统安全</vt:lpstr>
      <vt:lpstr>目录</vt:lpstr>
      <vt:lpstr>2.1 用户和组设置基础</vt:lpstr>
      <vt:lpstr>用户和组设置基础</vt:lpstr>
      <vt:lpstr>2.2 创建与管理用户账户详细步骤</vt:lpstr>
      <vt:lpstr>创建与管理用户账户详细步骤</vt:lpstr>
      <vt:lpstr>创建与管理用户账户详细步骤</vt:lpstr>
      <vt:lpstr>2.3 组的概念与类型深度解析</vt:lpstr>
      <vt:lpstr>组的概念与类型深度解析</vt:lpstr>
      <vt:lpstr>组的概念与类型深度解析</vt:lpstr>
      <vt:lpstr>2.4 组管理操作全流程演示</vt:lpstr>
      <vt:lpstr>组管理操作全流程演示</vt:lpstr>
      <vt:lpstr>组管理操作全流程演示</vt:lpstr>
      <vt:lpstr>组管理操作全流程演示</vt:lpstr>
      <vt:lpstr>2.5 组策略概述与重要性</vt:lpstr>
      <vt:lpstr>组策略概述与重要性</vt:lpstr>
      <vt:lpstr>组策略概述与重要性</vt:lpstr>
      <vt:lpstr>2.6 组策略的基本配置与实例</vt:lpstr>
      <vt:lpstr>组策略的基本配置与实例</vt:lpstr>
      <vt:lpstr>组策略的基本配置与实例</vt:lpstr>
      <vt:lpstr>组策略的基本配置与实例</vt:lpstr>
      <vt:lpstr>组策略的基本配置与实例</vt:lpstr>
      <vt:lpstr>组策略的基本配置与实例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HZW</dc:creator>
  <cp:lastModifiedBy>Administrator</cp:lastModifiedBy>
  <cp:revision>1186</cp:revision>
  <dcterms:created xsi:type="dcterms:W3CDTF">2014-07-13T02:54:52Z</dcterms:created>
  <dcterms:modified xsi:type="dcterms:W3CDTF">2025-04-24T05:25:36Z</dcterms:modified>
</cp:coreProperties>
</file>